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Outfit"/>
      <p:regular r:id="rId14"/>
    </p:embeddedFont>
    <p:embeddedFont>
      <p:font typeface="Outfit"/>
      <p:regular r:id="rId15"/>
    </p:embeddedFont>
    <p:embeddedFont>
      <p:font typeface="Bitter"/>
      <p:regular r:id="rId16"/>
    </p:embeddedFont>
    <p:embeddedFont>
      <p:font typeface="Bitter"/>
      <p:regular r:id="rId17"/>
    </p:embeddedFont>
    <p:embeddedFont>
      <p:font typeface="Bitter"/>
      <p:regular r:id="rId18"/>
    </p:embeddedFont>
    <p:embeddedFont>
      <p:font typeface="Bitter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62651"/>
            <a:ext cx="7556421" cy="1860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Locale-Aware Experience: How We Boosted International Conversions at Timber Mountain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320540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 data-driven approach to understanding and serving our growing international audience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5178862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July 2024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6280190" y="5734526"/>
            <a:ext cx="317540" cy="317540"/>
          </a:xfrm>
          <a:prstGeom prst="roundRect">
            <a:avLst>
              <a:gd name="adj" fmla="val 28793492"/>
            </a:avLst>
          </a:prstGeom>
          <a:noFill/>
          <a:ln w="7620">
            <a:solidFill>
              <a:srgbClr val="38383C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742146"/>
            <a:ext cx="302300" cy="3023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696908" y="5719643"/>
            <a:ext cx="1714024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Bitter Bold" pitchFamily="34" charset="0"/>
                <a:ea typeface="Bitter Bold" pitchFamily="34" charset="-122"/>
                <a:cs typeface="Bitter Bold" pitchFamily="34" charset="-120"/>
              </a:rPr>
              <a:t>by Andre Rand</a:t>
            </a:r>
            <a:endParaRPr lang="en-US" sz="19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6048"/>
            <a:ext cx="1233392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The Challenge: One-Size-Fits-All Doesn't Fit Everyone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8821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Current Situation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2452568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Timber Mountain welcomes ~4M guests annually, with a fast-growing share of international tourists drawn by California's national-park loop and the Bay Area tech corridor.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60354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Key Issues Identified: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93790" y="4112062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Homepage shows USD pricing, US-specific policies, English-only copy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816554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International visitors bounce 18% more often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20350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35% lower conversion rate for international guests</a:t>
            </a:r>
            <a:endParaRPr lang="en-US" sz="15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4874" y="1907024"/>
            <a:ext cx="6279356" cy="4296370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862530" y="6426637"/>
            <a:ext cx="5981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"I'm not sure your park even sells tickets to UK residents"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7564874" y="6426637"/>
            <a:ext cx="22860" cy="317540"/>
          </a:xfrm>
          <a:prstGeom prst="rect">
            <a:avLst/>
          </a:prstGeom>
          <a:solidFill>
            <a:srgbClr val="9FA582"/>
          </a:solidFill>
          <a:ln/>
        </p:spPr>
      </p:sp>
      <p:sp>
        <p:nvSpPr>
          <p:cNvPr id="12" name="Text 9"/>
          <p:cNvSpPr/>
          <p:nvPr/>
        </p:nvSpPr>
        <p:spPr>
          <a:xfrm>
            <a:off x="7564874" y="696741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— UK mom, January 2024 Customer Interview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59719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Our Hypothesis: Personalization Drives Conversion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097530"/>
            <a:ext cx="992267" cy="119074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70815" y="3295888"/>
            <a:ext cx="479298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If we localize content for non-US visitors...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470815" y="3725108"/>
            <a:ext cx="63657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Adapt copy, imagery, and currency based on visitor locale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288274"/>
            <a:ext cx="992267" cy="119074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70815" y="4486632"/>
            <a:ext cx="408527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International visitors will feel "seen"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470815" y="4915853"/>
            <a:ext cx="63657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Creating a more welcoming first impression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479018"/>
            <a:ext cx="992267" cy="119074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70815" y="5677376"/>
            <a:ext cx="378392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Purchase conversion will increase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470815" y="6106597"/>
            <a:ext cx="63657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Target: ≥5% lift in ticket purchases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7610"/>
            <a:ext cx="1015936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Test Design: Creating a Localized Experience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99370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Control Experience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2564130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Standard global homepage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2951083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Hero image: log-flume riders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3338036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Pricing displayed in USD only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3724989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"Plan Your Visit" CTA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4240887"/>
            <a:ext cx="303668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Treatment Experience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793790" y="4811316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Locale-personalized homepage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93790" y="5198269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Region-specific hero images (e.g., UK family)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93790" y="5585222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Local currency (e.g., £54.99 GBP)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93790" y="5972175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Localized date formats (DD/MM/YY)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93790" y="635912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"Book Your Adventure" CTA</a:t>
            </a:r>
            <a:endParaRPr lang="en-US" sz="1550" dirty="0"/>
          </a:p>
        </p:txBody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4874" y="2018586"/>
            <a:ext cx="6279356" cy="4296370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7564874" y="6538198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Implementation used Accept-Language + MaxMind GeoIP with a 250ms timeout fallback to control (affecting only 0.3% of traffic)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06341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Test Methodology: Rigorous, Controlled Evaluation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280190" y="2744152"/>
            <a:ext cx="446484" cy="446484"/>
          </a:xfrm>
          <a:prstGeom prst="roundRect">
            <a:avLst>
              <a:gd name="adj" fmla="val 6668"/>
            </a:avLst>
          </a:prstGeom>
          <a:solidFill>
            <a:srgbClr val="3B3C3E"/>
          </a:solidFill>
          <a:ln/>
        </p:spPr>
      </p:sp>
      <p:sp>
        <p:nvSpPr>
          <p:cNvPr id="5" name="Text 2"/>
          <p:cNvSpPr/>
          <p:nvPr/>
        </p:nvSpPr>
        <p:spPr>
          <a:xfrm>
            <a:off x="6354604" y="2781360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1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925032" y="281237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Test Parameters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925032" y="3241596"/>
            <a:ext cx="69115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Countries: US &amp; Canada (Domestic) vs. Rest-of-World (International)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925032" y="3628549"/>
            <a:ext cx="69115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Duration: July 8-28, 2024 (3 full weekends)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925032" y="4015502"/>
            <a:ext cx="69115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Split: 50/50 random assignment at session start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925032" y="4402455"/>
            <a:ext cx="69115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Statistical power: 95% for medium effect size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6280190" y="5116830"/>
            <a:ext cx="446484" cy="446484"/>
          </a:xfrm>
          <a:prstGeom prst="roundRect">
            <a:avLst>
              <a:gd name="adj" fmla="val 6668"/>
            </a:avLst>
          </a:prstGeom>
          <a:solidFill>
            <a:srgbClr val="3B3C3E"/>
          </a:solidFill>
          <a:ln/>
        </p:spPr>
      </p:sp>
      <p:sp>
        <p:nvSpPr>
          <p:cNvPr id="12" name="Text 9"/>
          <p:cNvSpPr/>
          <p:nvPr/>
        </p:nvSpPr>
        <p:spPr>
          <a:xfrm>
            <a:off x="6354604" y="5154037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6925032" y="5185053"/>
            <a:ext cx="294417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Measurement Framework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6925032" y="5614273"/>
            <a:ext cx="69115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Primary KPI: Ticket-purchase conversion (same-session)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6925032" y="6001226"/>
            <a:ext cx="691157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Secondary KPIs: Homepage bounce rate, Add-to-Cart actions, Trip-Planner engagement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6925032" y="6705719"/>
            <a:ext cx="69115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Analysis: Two-tailed z-test on proportions (α = 0.05)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68285"/>
            <a:ext cx="9362361" cy="434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Results: Meaningful Improvement for International Visitors</a:t>
            </a:r>
            <a:endParaRPr lang="en-US" sz="2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280160"/>
            <a:ext cx="9129951" cy="469582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053953" y="5975985"/>
            <a:ext cx="138827" cy="138827"/>
          </a:xfrm>
          <a:prstGeom prst="roundRect">
            <a:avLst>
              <a:gd name="adj" fmla="val 13173"/>
            </a:avLst>
          </a:prstGeom>
          <a:solidFill>
            <a:srgbClr val="6E7453"/>
          </a:solidFill>
          <a:ln/>
        </p:spPr>
      </p:sp>
      <p:sp>
        <p:nvSpPr>
          <p:cNvPr id="5" name="Text 2"/>
          <p:cNvSpPr/>
          <p:nvPr/>
        </p:nvSpPr>
        <p:spPr>
          <a:xfrm>
            <a:off x="3253740" y="5975985"/>
            <a:ext cx="481727" cy="138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Control</a:t>
            </a:r>
            <a:endParaRPr lang="en-US" sz="1050" dirty="0"/>
          </a:p>
        </p:txBody>
      </p:sp>
      <p:sp>
        <p:nvSpPr>
          <p:cNvPr id="6" name="Shape 3"/>
          <p:cNvSpPr/>
          <p:nvPr/>
        </p:nvSpPr>
        <p:spPr>
          <a:xfrm>
            <a:off x="4916329" y="5975985"/>
            <a:ext cx="138827" cy="138827"/>
          </a:xfrm>
          <a:prstGeom prst="roundRect">
            <a:avLst>
              <a:gd name="adj" fmla="val 13173"/>
            </a:avLst>
          </a:prstGeom>
          <a:solidFill>
            <a:srgbClr val="9FA581"/>
          </a:solidFill>
          <a:ln/>
        </p:spPr>
      </p:sp>
      <p:sp>
        <p:nvSpPr>
          <p:cNvPr id="7" name="Text 4"/>
          <p:cNvSpPr/>
          <p:nvPr/>
        </p:nvSpPr>
        <p:spPr>
          <a:xfrm>
            <a:off x="5116116" y="5975985"/>
            <a:ext cx="684848" cy="138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Treatment</a:t>
            </a:r>
            <a:endParaRPr lang="en-US" sz="1050" dirty="0"/>
          </a:p>
        </p:txBody>
      </p:sp>
      <p:sp>
        <p:nvSpPr>
          <p:cNvPr id="8" name="Shape 5"/>
          <p:cNvSpPr/>
          <p:nvPr/>
        </p:nvSpPr>
        <p:spPr>
          <a:xfrm>
            <a:off x="6981944" y="5975985"/>
            <a:ext cx="138827" cy="138827"/>
          </a:xfrm>
          <a:prstGeom prst="roundRect">
            <a:avLst>
              <a:gd name="adj" fmla="val 13173"/>
            </a:avLst>
          </a:prstGeom>
          <a:solidFill>
            <a:srgbClr val="C9CCB9"/>
          </a:solidFill>
          <a:ln/>
        </p:spPr>
      </p:sp>
      <p:sp>
        <p:nvSpPr>
          <p:cNvPr id="9" name="Text 6"/>
          <p:cNvSpPr/>
          <p:nvPr/>
        </p:nvSpPr>
        <p:spPr>
          <a:xfrm>
            <a:off x="7181731" y="5975985"/>
            <a:ext cx="215741" cy="138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Lift</a:t>
            </a:r>
            <a:endParaRPr lang="en-US" sz="1050" dirty="0"/>
          </a:p>
        </p:txBody>
      </p:sp>
      <p:sp>
        <p:nvSpPr>
          <p:cNvPr id="10" name="Shape 7"/>
          <p:cNvSpPr/>
          <p:nvPr/>
        </p:nvSpPr>
        <p:spPr>
          <a:xfrm>
            <a:off x="793790" y="6549033"/>
            <a:ext cx="312539" cy="312539"/>
          </a:xfrm>
          <a:prstGeom prst="roundRect">
            <a:avLst>
              <a:gd name="adj" fmla="val 6668"/>
            </a:avLst>
          </a:prstGeom>
          <a:solidFill>
            <a:srgbClr val="3B3C3E"/>
          </a:solidFill>
          <a:ln/>
        </p:spPr>
      </p:sp>
      <p:sp>
        <p:nvSpPr>
          <p:cNvPr id="11" name="Text 8"/>
          <p:cNvSpPr/>
          <p:nvPr/>
        </p:nvSpPr>
        <p:spPr>
          <a:xfrm>
            <a:off x="845820" y="6575048"/>
            <a:ext cx="208359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1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245156" y="6596777"/>
            <a:ext cx="1736646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Key Success Factors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1245156" y="6897172"/>
            <a:ext cx="12591455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Local currency display reduced "price-translation" friction (41% fewer FAQ: currency clicks)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1245156" y="7168039"/>
            <a:ext cx="12591455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Regionally-relevant hero images increased scroll depth by 12% for international users</a:t>
            </a: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1245156" y="7438906"/>
            <a:ext cx="12591455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No performance penalty: personalization JSON ≤ 9kB with no impact on 95th percentile FCP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4855" y="829389"/>
            <a:ext cx="12910185" cy="581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Business Impact: Clear Win for User Experience and Revenue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744855" y="1993106"/>
            <a:ext cx="3055144" cy="614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800"/>
              </a:lnSpc>
              <a:buNone/>
            </a:pPr>
            <a:r>
              <a:rPr lang="en-US" sz="48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+6.2%</a:t>
            </a:r>
            <a:endParaRPr lang="en-US" sz="4800" dirty="0"/>
          </a:p>
        </p:txBody>
      </p:sp>
      <p:sp>
        <p:nvSpPr>
          <p:cNvPr id="4" name="Text 2"/>
          <p:cNvSpPr/>
          <p:nvPr/>
        </p:nvSpPr>
        <p:spPr>
          <a:xfrm>
            <a:off x="1108472" y="2840355"/>
            <a:ext cx="232779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Int'l Conversion Lift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744855" y="3317438"/>
            <a:ext cx="3055144" cy="595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Statistically significant improvement (p=0.018)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4032766" y="1993106"/>
            <a:ext cx="3055263" cy="614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800"/>
              </a:lnSpc>
              <a:buNone/>
            </a:pPr>
            <a:r>
              <a:rPr lang="en-US" sz="48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+10K</a:t>
            </a:r>
            <a:endParaRPr lang="en-US" sz="4800" dirty="0"/>
          </a:p>
        </p:txBody>
      </p:sp>
      <p:sp>
        <p:nvSpPr>
          <p:cNvPr id="7" name="Text 5"/>
          <p:cNvSpPr/>
          <p:nvPr/>
        </p:nvSpPr>
        <p:spPr>
          <a:xfrm>
            <a:off x="4396502" y="2840355"/>
            <a:ext cx="232779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Annual Tickets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4032766" y="3317438"/>
            <a:ext cx="3055263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Projected incremental ticket sales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2388751" y="4471868"/>
            <a:ext cx="3055263" cy="614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800"/>
              </a:lnSpc>
              <a:buNone/>
            </a:pPr>
            <a:r>
              <a:rPr lang="en-US" sz="48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$720K</a:t>
            </a:r>
            <a:endParaRPr lang="en-US" sz="4800" dirty="0"/>
          </a:p>
        </p:txBody>
      </p:sp>
      <p:sp>
        <p:nvSpPr>
          <p:cNvPr id="10" name="Text 8"/>
          <p:cNvSpPr/>
          <p:nvPr/>
        </p:nvSpPr>
        <p:spPr>
          <a:xfrm>
            <a:off x="2752487" y="5319117"/>
            <a:ext cx="232779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Revenue Impact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2388751" y="5796201"/>
            <a:ext cx="3055263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Annualized revenue increase</a:t>
            </a:r>
            <a:endParaRPr lang="en-US" sz="145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9991" y="1899999"/>
            <a:ext cx="6343174" cy="3426738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7549991" y="5536168"/>
            <a:ext cx="232779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Why This Matters: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7549991" y="6013252"/>
            <a:ext cx="6343174" cy="595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Significant lift among our previously underperforming audience segment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7549991" y="6674168"/>
            <a:ext cx="6343174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No regression for domestic traffic or page performance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7549991" y="7037189"/>
            <a:ext cx="6343174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Maintains experience consistency while improving personalization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2025-06-30T04:44:53Z</dcterms:created>
  <dcterms:modified xsi:type="dcterms:W3CDTF">2025-06-30T04:44:53Z</dcterms:modified>
</cp:coreProperties>
</file>